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0" r:id="rId6"/>
    <p:sldId id="261" r:id="rId7"/>
    <p:sldId id="262" r:id="rId8"/>
    <p:sldId id="264" r:id="rId9"/>
    <p:sldId id="267" r:id="rId10"/>
    <p:sldId id="269" r:id="rId11"/>
    <p:sldId id="270"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6797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1726335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29525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2994732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7597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3675073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395049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355817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2721882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C2B3C1-4540-4A68-B7E7-3448BC66AB87}"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4257571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5C2B3C1-4540-4A68-B7E7-3448BC66AB87}"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225029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C2B3C1-4540-4A68-B7E7-3448BC66AB87}" type="datetimeFigureOut">
              <a:rPr lang="en-US" smtClean="0"/>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416273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5C2B3C1-4540-4A68-B7E7-3448BC66AB87}" type="datetimeFigureOut">
              <a:rPr lang="en-US" smtClean="0"/>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204205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C2B3C1-4540-4A68-B7E7-3448BC66AB87}" type="datetimeFigureOut">
              <a:rPr lang="en-US" smtClean="0"/>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334004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C2B3C1-4540-4A68-B7E7-3448BC66AB87}"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86074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5C2B3C1-4540-4A68-B7E7-3448BC66AB87}"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B6F266-BC6F-46CB-AB4E-E0C4BDB7CB1A}" type="slidenum">
              <a:rPr lang="en-US" smtClean="0"/>
              <a:t>‹#›</a:t>
            </a:fld>
            <a:endParaRPr lang="en-US"/>
          </a:p>
        </p:txBody>
      </p:sp>
    </p:spTree>
    <p:extLst>
      <p:ext uri="{BB962C8B-B14F-4D97-AF65-F5344CB8AC3E}">
        <p14:creationId xmlns:p14="http://schemas.microsoft.com/office/powerpoint/2010/main" val="105894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C2B3C1-4540-4A68-B7E7-3448BC66AB87}" type="datetimeFigureOut">
              <a:rPr lang="en-US" smtClean="0"/>
              <a:t>12/13/2024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1BB6F266-BC6F-46CB-AB4E-E0C4BDB7CB1A}" type="slidenum">
              <a:rPr lang="en-US" smtClean="0"/>
              <a:t>‹#›</a:t>
            </a:fld>
            <a:endParaRPr lang="en-US"/>
          </a:p>
        </p:txBody>
      </p:sp>
    </p:spTree>
    <p:extLst>
      <p:ext uri="{BB962C8B-B14F-4D97-AF65-F5344CB8AC3E}">
        <p14:creationId xmlns:p14="http://schemas.microsoft.com/office/powerpoint/2010/main" val="3747195058"/>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8299269" cy="3632517"/>
          </a:xfrm>
        </p:spPr>
        <p:txBody>
          <a:bodyPr>
            <a:normAutofit/>
          </a:bodyPr>
          <a:lstStyle/>
          <a:p>
            <a:pPr algn="ctr"/>
            <a:r>
              <a:rPr lang="en-US" sz="6000" b="1" dirty="0" smtClean="0">
                <a:solidFill>
                  <a:schemeClr val="accent1">
                    <a:lumMod val="50000"/>
                  </a:schemeClr>
                </a:solidFill>
                <a:latin typeface="Algerian" panose="04020705040A02060702" pitchFamily="82" charset="0"/>
              </a:rPr>
              <a:t>Steps for how to apply passport and visa</a:t>
            </a:r>
            <a:endParaRPr lang="en-US" sz="6000" b="1" dirty="0">
              <a:solidFill>
                <a:schemeClr val="accent1">
                  <a:lumMod val="50000"/>
                </a:schemeClr>
              </a:solidFill>
              <a:latin typeface="Algerian" panose="04020705040A02060702" pitchFamily="82" charset="0"/>
            </a:endParaRPr>
          </a:p>
        </p:txBody>
      </p:sp>
    </p:spTree>
    <p:extLst>
      <p:ext uri="{BB962C8B-B14F-4D97-AF65-F5344CB8AC3E}">
        <p14:creationId xmlns:p14="http://schemas.microsoft.com/office/powerpoint/2010/main" val="3515793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62" y="687977"/>
            <a:ext cx="8596668" cy="1320800"/>
          </a:xfrm>
        </p:spPr>
        <p:txBody>
          <a:bodyPr>
            <a:normAutofit/>
          </a:bodyPr>
          <a:lstStyle/>
          <a:p>
            <a:r>
              <a:rPr lang="en-US" sz="4800" b="1" dirty="0" smtClean="0">
                <a:solidFill>
                  <a:srgbClr val="002060"/>
                </a:solidFill>
                <a:latin typeface="Algerian" panose="04020705040A02060702" pitchFamily="82" charset="0"/>
              </a:rPr>
              <a:t>7.Receive </a:t>
            </a:r>
            <a:r>
              <a:rPr lang="en-US" sz="4800" b="1" dirty="0">
                <a:solidFill>
                  <a:srgbClr val="002060"/>
                </a:solidFill>
                <a:latin typeface="Algerian" panose="04020705040A02060702" pitchFamily="82" charset="0"/>
              </a:rPr>
              <a:t>Your Visa</a:t>
            </a:r>
          </a:p>
        </p:txBody>
      </p:sp>
      <p:sp>
        <p:nvSpPr>
          <p:cNvPr id="3" name="Content Placeholder 2"/>
          <p:cNvSpPr>
            <a:spLocks noGrp="1"/>
          </p:cNvSpPr>
          <p:nvPr>
            <p:ph idx="1"/>
          </p:nvPr>
        </p:nvSpPr>
        <p:spPr>
          <a:xfrm>
            <a:off x="688462" y="2008777"/>
            <a:ext cx="8596668" cy="3880773"/>
          </a:xfrm>
        </p:spPr>
        <p:txBody>
          <a:bodyPr>
            <a:normAutofit/>
          </a:bodyPr>
          <a:lstStyle/>
          <a:p>
            <a:pPr>
              <a:buFont typeface="Wingdings" panose="05000000000000000000" pitchFamily="2" charset="2"/>
              <a:buChar char="Ø"/>
            </a:pPr>
            <a:r>
              <a:rPr lang="en-US" sz="2400" b="1" dirty="0" smtClean="0"/>
              <a:t>Once </a:t>
            </a:r>
            <a:r>
              <a:rPr lang="en-US" sz="2400" b="1" dirty="0"/>
              <a:t>approved, your visa will be stamped in your passport. Ensure that all details are correct (such as dates, spelling of your name, and visa type).   </a:t>
            </a:r>
          </a:p>
          <a:p>
            <a:pPr>
              <a:buFont typeface="Wingdings" panose="05000000000000000000" pitchFamily="2" charset="2"/>
              <a:buChar char="Ø"/>
            </a:pPr>
            <a:r>
              <a:rPr lang="en-US" sz="2400" b="1" dirty="0" smtClean="0"/>
              <a:t> </a:t>
            </a:r>
            <a:r>
              <a:rPr lang="en-US" sz="2400" b="1" dirty="0"/>
              <a:t>In some cases, visas may be electronic and sent to you digitally.</a:t>
            </a:r>
          </a:p>
        </p:txBody>
      </p:sp>
    </p:spTree>
    <p:extLst>
      <p:ext uri="{BB962C8B-B14F-4D97-AF65-F5344CB8AC3E}">
        <p14:creationId xmlns:p14="http://schemas.microsoft.com/office/powerpoint/2010/main" val="415325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latin typeface="Algerian" panose="04020705040A02060702" pitchFamily="82" charset="0"/>
              </a:rPr>
              <a:t>8.Prepare </a:t>
            </a:r>
            <a:r>
              <a:rPr lang="en-US" sz="4800" b="1" dirty="0">
                <a:solidFill>
                  <a:srgbClr val="002060"/>
                </a:solidFill>
                <a:latin typeface="Algerian" panose="04020705040A02060702" pitchFamily="82" charset="0"/>
              </a:rPr>
              <a:t>for </a:t>
            </a:r>
            <a:r>
              <a:rPr lang="en-US" sz="4800" b="1" dirty="0" smtClean="0">
                <a:solidFill>
                  <a:srgbClr val="002060"/>
                </a:solidFill>
                <a:latin typeface="Algerian" panose="04020705040A02060702" pitchFamily="82" charset="0"/>
              </a:rPr>
              <a:t>Travel</a:t>
            </a:r>
            <a:endParaRPr lang="en-US" sz="4800" b="1" dirty="0">
              <a:solidFill>
                <a:srgbClr val="002060"/>
              </a:solidFill>
              <a:latin typeface="Algerian" panose="04020705040A02060702" pitchFamily="82"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b="1" dirty="0" smtClean="0"/>
              <a:t>Ensure </a:t>
            </a:r>
            <a:r>
              <a:rPr lang="en-US" sz="2400" b="1" dirty="0"/>
              <a:t>you have all necessary documents with you when traveling (passport, visa, travel itinerary, proof of financial support).  </a:t>
            </a:r>
            <a:endParaRPr lang="en-US" sz="2400" b="1" dirty="0" smtClean="0"/>
          </a:p>
          <a:p>
            <a:pPr>
              <a:buFont typeface="Wingdings" panose="05000000000000000000" pitchFamily="2" charset="2"/>
              <a:buChar char="Ø"/>
            </a:pPr>
            <a:r>
              <a:rPr lang="en-US" sz="2400" b="1" dirty="0" smtClean="0"/>
              <a:t>Follow </a:t>
            </a:r>
            <a:r>
              <a:rPr lang="en-US" sz="2400" b="1" dirty="0"/>
              <a:t>any additional requirements for entry into the country (such as COVID-19 health checks, quarantine, etc.).</a:t>
            </a:r>
          </a:p>
        </p:txBody>
      </p:sp>
    </p:spTree>
    <p:extLst>
      <p:ext uri="{BB962C8B-B14F-4D97-AF65-F5344CB8AC3E}">
        <p14:creationId xmlns:p14="http://schemas.microsoft.com/office/powerpoint/2010/main" val="380928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985" y="839789"/>
            <a:ext cx="8596668" cy="1320800"/>
          </a:xfrm>
        </p:spPr>
        <p:txBody>
          <a:bodyPr>
            <a:normAutofit/>
          </a:bodyPr>
          <a:lstStyle/>
          <a:p>
            <a:r>
              <a:rPr lang="en-US" sz="4400" b="1" dirty="0" smtClean="0">
                <a:solidFill>
                  <a:srgbClr val="002060"/>
                </a:solidFill>
                <a:latin typeface="Algerian" panose="04020705040A02060702" pitchFamily="82" charset="0"/>
              </a:rPr>
              <a:t>9.Entry </a:t>
            </a:r>
            <a:r>
              <a:rPr lang="en-US" sz="4400" b="1" dirty="0">
                <a:solidFill>
                  <a:srgbClr val="002060"/>
                </a:solidFill>
                <a:latin typeface="Algerian" panose="04020705040A02060702" pitchFamily="82" charset="0"/>
              </a:rPr>
              <a:t>to the </a:t>
            </a:r>
            <a:r>
              <a:rPr lang="en-US" sz="4400" b="1" dirty="0" smtClean="0">
                <a:solidFill>
                  <a:srgbClr val="002060"/>
                </a:solidFill>
                <a:latin typeface="Algerian" panose="04020705040A02060702" pitchFamily="82" charset="0"/>
              </a:rPr>
              <a:t>Country</a:t>
            </a:r>
            <a:endParaRPr lang="en-US" sz="4400" b="1" dirty="0">
              <a:solidFill>
                <a:srgbClr val="002060"/>
              </a:solidFill>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a:t>
            </a:r>
            <a:r>
              <a:rPr lang="en-US" sz="2800" b="1" dirty="0"/>
              <a:t>On arrival, you may need to show your visa and any other supporting documents to immigration officers.   </a:t>
            </a:r>
          </a:p>
          <a:p>
            <a:pPr>
              <a:buFont typeface="Wingdings" panose="05000000000000000000" pitchFamily="2" charset="2"/>
              <a:buChar char="v"/>
            </a:pPr>
            <a:r>
              <a:rPr lang="en-US" sz="2800" b="1" dirty="0" smtClean="0"/>
              <a:t> </a:t>
            </a:r>
            <a:r>
              <a:rPr lang="en-US" sz="2800" b="1" dirty="0"/>
              <a:t>Be prepared to answer questions about your travel plans.</a:t>
            </a:r>
          </a:p>
        </p:txBody>
      </p:sp>
    </p:spTree>
    <p:extLst>
      <p:ext uri="{BB962C8B-B14F-4D97-AF65-F5344CB8AC3E}">
        <p14:creationId xmlns:p14="http://schemas.microsoft.com/office/powerpoint/2010/main" val="2394318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723674"/>
            <a:ext cx="8596668" cy="3880773"/>
          </a:xfrm>
        </p:spPr>
        <p:txBody>
          <a:bodyPr>
            <a:normAutofit/>
          </a:bodyPr>
          <a:lstStyle/>
          <a:p>
            <a:pPr>
              <a:buFont typeface="Wingdings" panose="05000000000000000000" pitchFamily="2" charset="2"/>
              <a:buChar char="Ø"/>
            </a:pPr>
            <a:r>
              <a:rPr lang="en-US" sz="3200" dirty="0">
                <a:latin typeface="Algerian" panose="04020705040A02060702" pitchFamily="82" charset="0"/>
              </a:rPr>
              <a:t>Visa processes can be complex, so it is always best to start early and consult the embassy or consulate of the country you're visiting for the most accurate and up-to-date information</a:t>
            </a:r>
            <a:r>
              <a:rPr lang="en-US" sz="2400" dirty="0">
                <a:latin typeface="Algerian" panose="04020705040A02060702" pitchFamily="82" charset="0"/>
              </a:rPr>
              <a:t>.</a:t>
            </a:r>
          </a:p>
        </p:txBody>
      </p:sp>
    </p:spTree>
    <p:extLst>
      <p:ext uri="{BB962C8B-B14F-4D97-AF65-F5344CB8AC3E}">
        <p14:creationId xmlns:p14="http://schemas.microsoft.com/office/powerpoint/2010/main" val="283664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002060"/>
                </a:solidFill>
                <a:latin typeface="Algerian" panose="04020705040A02060702" pitchFamily="82" charset="0"/>
              </a:rPr>
              <a:t>1. </a:t>
            </a:r>
            <a:r>
              <a:rPr lang="en-US" b="1" dirty="0" smtClean="0">
                <a:solidFill>
                  <a:srgbClr val="002060"/>
                </a:solidFill>
                <a:latin typeface="Algerian" panose="04020705040A02060702" pitchFamily="82" charset="0"/>
              </a:rPr>
              <a:t>Determine </a:t>
            </a:r>
            <a:r>
              <a:rPr lang="en-US" b="1" dirty="0" smtClean="0">
                <a:solidFill>
                  <a:srgbClr val="002060"/>
                </a:solidFill>
                <a:latin typeface="Algerian" panose="04020705040A02060702" pitchFamily="82" charset="0"/>
              </a:rPr>
              <a:t>the type of visa you need </a:t>
            </a:r>
            <a:endParaRPr lang="en-US" b="1" dirty="0">
              <a:solidFill>
                <a:srgbClr val="002060"/>
              </a:solidFill>
              <a:latin typeface="Algerian" panose="04020705040A02060702" pitchFamily="82" charset="0"/>
            </a:endParaRPr>
          </a:p>
        </p:txBody>
      </p:sp>
      <p:sp>
        <p:nvSpPr>
          <p:cNvPr id="3" name="Content Placeholder 2"/>
          <p:cNvSpPr>
            <a:spLocks noGrp="1"/>
          </p:cNvSpPr>
          <p:nvPr>
            <p:ph idx="1"/>
          </p:nvPr>
        </p:nvSpPr>
        <p:spPr>
          <a:xfrm>
            <a:off x="838200" y="2116183"/>
            <a:ext cx="9821091" cy="4519748"/>
          </a:xfrm>
        </p:spPr>
        <p:txBody>
          <a:bodyPr>
            <a:normAutofit/>
          </a:bodyPr>
          <a:lstStyle/>
          <a:p>
            <a:pPr>
              <a:buFont typeface="Wingdings" panose="05000000000000000000" pitchFamily="2" charset="2"/>
              <a:buChar char="q"/>
            </a:pPr>
            <a:r>
              <a:rPr lang="en-US" sz="2000" b="1" dirty="0" smtClean="0"/>
              <a:t>Tourist Visa</a:t>
            </a:r>
            <a:r>
              <a:rPr lang="en-US" sz="2000" dirty="0" smtClean="0"/>
              <a:t> – Passport with "Tourist Visa" stamp, tropical destinations, or suitcase.</a:t>
            </a:r>
          </a:p>
          <a:p>
            <a:pPr>
              <a:buFont typeface="Wingdings" panose="05000000000000000000" pitchFamily="2" charset="2"/>
              <a:buChar char="q"/>
            </a:pPr>
            <a:r>
              <a:rPr lang="en-US" sz="2000" b="1" dirty="0" smtClean="0"/>
              <a:t>Work Visa</a:t>
            </a:r>
            <a:r>
              <a:rPr lang="en-US" sz="2000" dirty="0" smtClean="0"/>
              <a:t> – Image of a work permit, business attire, office setting.</a:t>
            </a:r>
          </a:p>
          <a:p>
            <a:pPr>
              <a:buFont typeface="Wingdings" panose="05000000000000000000" pitchFamily="2" charset="2"/>
              <a:buChar char="q"/>
            </a:pPr>
            <a:r>
              <a:rPr lang="en-US" sz="2000" b="1" dirty="0" smtClean="0"/>
              <a:t>Student Visa</a:t>
            </a:r>
            <a:r>
              <a:rPr lang="en-US" sz="2000" dirty="0" smtClean="0"/>
              <a:t> – Passport with "Student Visa" stamp, student ID, or university setting.</a:t>
            </a:r>
          </a:p>
          <a:p>
            <a:pPr>
              <a:buFont typeface="Wingdings" panose="05000000000000000000" pitchFamily="2" charset="2"/>
              <a:buChar char="q"/>
            </a:pPr>
            <a:r>
              <a:rPr lang="en-US" sz="2000" b="1" dirty="0" smtClean="0"/>
              <a:t>Business Visa</a:t>
            </a:r>
            <a:r>
              <a:rPr lang="en-US" sz="2000" dirty="0" smtClean="0"/>
              <a:t> – Formal business meeting, passport, or travel documents.</a:t>
            </a:r>
          </a:p>
          <a:p>
            <a:pPr>
              <a:buFont typeface="Wingdings" panose="05000000000000000000" pitchFamily="2" charset="2"/>
              <a:buChar char="q"/>
            </a:pPr>
            <a:r>
              <a:rPr lang="en-US" sz="2000" b="1" dirty="0" smtClean="0"/>
              <a:t>Immigrant Visa</a:t>
            </a:r>
            <a:r>
              <a:rPr lang="en-US" sz="2000" dirty="0" smtClean="0"/>
              <a:t> – Family with luggage at the airport, new home, or country flag.</a:t>
            </a:r>
          </a:p>
          <a:p>
            <a:pPr>
              <a:buFont typeface="Wingdings" panose="05000000000000000000" pitchFamily="2" charset="2"/>
              <a:buChar char="q"/>
            </a:pPr>
            <a:r>
              <a:rPr lang="en-US" sz="2000" b="1" dirty="0" smtClean="0"/>
              <a:t>Transit Visa</a:t>
            </a:r>
            <a:r>
              <a:rPr lang="en-US" sz="2000" dirty="0" smtClean="0"/>
              <a:t> – Image of a layover scene at an airport.</a:t>
            </a:r>
          </a:p>
          <a:p>
            <a:pPr>
              <a:buFont typeface="Wingdings" panose="05000000000000000000" pitchFamily="2" charset="2"/>
              <a:buChar char="q"/>
            </a:pPr>
            <a:r>
              <a:rPr lang="en-US" sz="2000" b="1" dirty="0" smtClean="0"/>
              <a:t>Medical Visa</a:t>
            </a:r>
            <a:r>
              <a:rPr lang="en-US" sz="2000" dirty="0" smtClean="0"/>
              <a:t> – Passport, hospital/clinic, or health symbol.</a:t>
            </a:r>
          </a:p>
          <a:p>
            <a:pPr>
              <a:buFont typeface="Wingdings" panose="05000000000000000000" pitchFamily="2" charset="2"/>
              <a:buChar char="q"/>
            </a:pPr>
            <a:r>
              <a:rPr lang="en-US" sz="2000" b="1" dirty="0" smtClean="0"/>
              <a:t>Investor Visa</a:t>
            </a:r>
            <a:r>
              <a:rPr lang="en-US" sz="2000" dirty="0" smtClean="0"/>
              <a:t> – Financial documents, money, and passport visuals.</a:t>
            </a:r>
          </a:p>
          <a:p>
            <a:pPr>
              <a:buFont typeface="Wingdings" panose="05000000000000000000" pitchFamily="2" charset="2"/>
              <a:buChar char="q"/>
            </a:pPr>
            <a:endParaRPr lang="en-US" sz="2000" dirty="0" smtClean="0"/>
          </a:p>
          <a:p>
            <a:endParaRPr lang="en-US" sz="2000" dirty="0"/>
          </a:p>
        </p:txBody>
      </p:sp>
    </p:spTree>
    <p:extLst>
      <p:ext uri="{BB962C8B-B14F-4D97-AF65-F5344CB8AC3E}">
        <p14:creationId xmlns:p14="http://schemas.microsoft.com/office/powerpoint/2010/main" val="2699777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509" y="522514"/>
            <a:ext cx="10515600" cy="959168"/>
          </a:xfrm>
        </p:spPr>
        <p:txBody>
          <a:bodyPr>
            <a:normAutofit/>
          </a:bodyPr>
          <a:lstStyle/>
          <a:p>
            <a:r>
              <a:rPr lang="en-US" sz="4800" b="1" dirty="0" smtClean="0">
                <a:solidFill>
                  <a:srgbClr val="002060"/>
                </a:solidFill>
                <a:latin typeface="Algerian" panose="04020705040A02060702" pitchFamily="82" charset="0"/>
              </a:rPr>
              <a:t>Visa types </a:t>
            </a:r>
            <a:endParaRPr lang="en-US" sz="4800" b="1" dirty="0">
              <a:solidFill>
                <a:srgbClr val="002060"/>
              </a:solidFill>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58983"/>
            <a:ext cx="6727371" cy="4519748"/>
          </a:xfrm>
        </p:spPr>
      </p:pic>
      <p:sp>
        <p:nvSpPr>
          <p:cNvPr id="6" name="AutoShape 2" descr="A close-up view of an open passport displaying different types of visa stamps, including tourist visa, work visa, student visa, and business visa. Each stamp is clearly labeled and distinct in design, with colorful ink variations (blue, red, green, and black). The passport lies on a wooden surface, with a small portion of a boarding pass and a pen visible in the background, symbolizing travel and documentation."/>
          <p:cNvSpPr>
            <a:spLocks noChangeAspect="1" noChangeArrowheads="1"/>
          </p:cNvSpPr>
          <p:nvPr/>
        </p:nvSpPr>
        <p:spPr bwMode="auto">
          <a:xfrm>
            <a:off x="6858001" y="1528759"/>
            <a:ext cx="3761686" cy="37616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lose-up view of an open passport displaying different types of visa stamps, including tourist visa, work visa, student visa, and business visa. Each stamp is clearly labeled and distinct in design, with colorful ink variations (blue, red, green, and black). The passport lies on a wooden surface, with a small portion of a boarding pass and a pen visible in the background, symbolizing travel and documentation."/>
          <p:cNvSpPr>
            <a:spLocks noChangeAspect="1" noChangeArrowheads="1"/>
          </p:cNvSpPr>
          <p:nvPr/>
        </p:nvSpPr>
        <p:spPr bwMode="auto">
          <a:xfrm flipV="1">
            <a:off x="8229599" y="2878589"/>
            <a:ext cx="2072221" cy="2072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A close-up view of an open passport displaying different types of visa stamps, including tourist visa, work visa, student visa, and business visa. Each stamp is clearly labeled and distinct in design, with colorful ink variations (blue, red, green, and black). The passport lies on a wooden surface, with a small portion of a boarding pass and a pen visible in the background, symbolizing travel and documentation."/>
          <p:cNvSpPr>
            <a:spLocks noChangeAspect="1" noChangeArrowheads="1"/>
          </p:cNvSpPr>
          <p:nvPr/>
        </p:nvSpPr>
        <p:spPr bwMode="auto">
          <a:xfrm>
            <a:off x="7431587" y="231135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727371" y="1946366"/>
            <a:ext cx="4323805" cy="4093028"/>
          </a:xfrm>
          <a:prstGeom prst="rect">
            <a:avLst/>
          </a:prstGeom>
          <a:ln>
            <a:solidFill>
              <a:srgbClr val="0070C0"/>
            </a:solidFill>
          </a:ln>
        </p:spPr>
      </p:pic>
    </p:spTree>
    <p:extLst>
      <p:ext uri="{BB962C8B-B14F-4D97-AF65-F5344CB8AC3E}">
        <p14:creationId xmlns:p14="http://schemas.microsoft.com/office/powerpoint/2010/main" val="841373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46109"/>
          </a:xfrm>
        </p:spPr>
        <p:txBody>
          <a:bodyPr>
            <a:normAutofit/>
          </a:bodyPr>
          <a:lstStyle/>
          <a:p>
            <a:r>
              <a:rPr lang="en-US" b="1" dirty="0" smtClean="0">
                <a:solidFill>
                  <a:srgbClr val="002060"/>
                </a:solidFill>
                <a:latin typeface="Algerian" panose="04020705040A02060702" pitchFamily="82" charset="0"/>
              </a:rPr>
              <a:t>2. Research the Specific Requirements</a:t>
            </a:r>
            <a:r>
              <a:rPr lang="en-US" b="1" dirty="0" smtClean="0"/>
              <a:t/>
            </a:r>
            <a:br>
              <a:rPr lang="en-US" b="1" dirty="0" smtClean="0"/>
            </a:br>
            <a:endParaRPr lang="en-US" dirty="0"/>
          </a:p>
        </p:txBody>
      </p:sp>
      <p:sp>
        <p:nvSpPr>
          <p:cNvPr id="3" name="Content Placeholder 2"/>
          <p:cNvSpPr>
            <a:spLocks noGrp="1"/>
          </p:cNvSpPr>
          <p:nvPr>
            <p:ph idx="1"/>
          </p:nvPr>
        </p:nvSpPr>
        <p:spPr>
          <a:xfrm>
            <a:off x="838200" y="1854925"/>
            <a:ext cx="10515600" cy="4322037"/>
          </a:xfrm>
        </p:spPr>
        <p:txBody>
          <a:bodyPr>
            <a:noAutofit/>
          </a:bodyPr>
          <a:lstStyle/>
          <a:p>
            <a:pPr>
              <a:buFont typeface="Wingdings" panose="05000000000000000000" pitchFamily="2" charset="2"/>
              <a:buChar char="Ø"/>
            </a:pPr>
            <a:r>
              <a:rPr lang="en-US" sz="2400" b="1" dirty="0" smtClean="0"/>
              <a:t>Check the official website of the country’s embassy or consulate</a:t>
            </a:r>
            <a:r>
              <a:rPr lang="en-US" sz="2400" dirty="0" smtClean="0"/>
              <a:t>: Look for up-to-date information on what documents are needed for the visa you want to apply for.</a:t>
            </a:r>
          </a:p>
          <a:p>
            <a:pPr>
              <a:buFont typeface="Wingdings" panose="05000000000000000000" pitchFamily="2" charset="2"/>
              <a:buChar char="Ø"/>
            </a:pPr>
            <a:r>
              <a:rPr lang="en-US" sz="2400" b="1" dirty="0" smtClean="0"/>
              <a:t>Processing time</a:t>
            </a:r>
            <a:r>
              <a:rPr lang="en-US" sz="2400" dirty="0" smtClean="0"/>
              <a:t>: Some countries require months for processing, while others may have expedited options.</a:t>
            </a:r>
          </a:p>
          <a:p>
            <a:pPr>
              <a:buFont typeface="Wingdings" panose="05000000000000000000" pitchFamily="2" charset="2"/>
              <a:buChar char="Ø"/>
            </a:pPr>
            <a:r>
              <a:rPr lang="en-US" sz="2400" b="1" dirty="0" smtClean="0"/>
              <a:t>Fees</a:t>
            </a:r>
            <a:r>
              <a:rPr lang="en-US" sz="2400" dirty="0" smtClean="0"/>
              <a:t>: Most visa applications require a fee, which varies by visa type and country.</a:t>
            </a:r>
          </a:p>
          <a:p>
            <a:pPr>
              <a:buFont typeface="Wingdings" panose="05000000000000000000" pitchFamily="2" charset="2"/>
              <a:buChar char="Ø"/>
            </a:pPr>
            <a:r>
              <a:rPr lang="en-US" sz="2400" b="1" dirty="0" smtClean="0"/>
              <a:t>Valid passport</a:t>
            </a:r>
            <a:r>
              <a:rPr lang="en-US" sz="2400" dirty="0" smtClean="0"/>
              <a:t>: Ensure your passport is valid for the duration of your trip and beyond (usually at least 6 months from the intended entry date).</a:t>
            </a:r>
          </a:p>
          <a:p>
            <a:pPr marL="0" indent="0">
              <a:buNone/>
            </a:pPr>
            <a:endParaRPr lang="en-US" sz="2400" dirty="0"/>
          </a:p>
        </p:txBody>
      </p:sp>
    </p:spTree>
    <p:extLst>
      <p:ext uri="{BB962C8B-B14F-4D97-AF65-F5344CB8AC3E}">
        <p14:creationId xmlns:p14="http://schemas.microsoft.com/office/powerpoint/2010/main" val="148163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1600" dirty="0"/>
          </a:p>
        </p:txBody>
      </p:sp>
      <p:pic>
        <p:nvPicPr>
          <p:cNvPr id="4" name="Picture 3"/>
          <p:cNvPicPr>
            <a:picLocks noChangeAspect="1"/>
          </p:cNvPicPr>
          <p:nvPr/>
        </p:nvPicPr>
        <p:blipFill>
          <a:blip r:embed="rId2"/>
          <a:stretch>
            <a:fillRect/>
          </a:stretch>
        </p:blipFill>
        <p:spPr>
          <a:xfrm>
            <a:off x="677334" y="609600"/>
            <a:ext cx="8701798" cy="5818808"/>
          </a:xfrm>
          <a:prstGeom prst="rect">
            <a:avLst/>
          </a:prstGeom>
        </p:spPr>
      </p:pic>
    </p:spTree>
    <p:extLst>
      <p:ext uri="{BB962C8B-B14F-4D97-AF65-F5344CB8AC3E}">
        <p14:creationId xmlns:p14="http://schemas.microsoft.com/office/powerpoint/2010/main" val="2570924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49086"/>
            <a:ext cx="8596668" cy="992777"/>
          </a:xfrm>
        </p:spPr>
        <p:txBody>
          <a:bodyPr>
            <a:noAutofit/>
          </a:bodyPr>
          <a:lstStyle/>
          <a:p>
            <a:r>
              <a:rPr lang="en-US" b="1" dirty="0" smtClean="0">
                <a:solidFill>
                  <a:srgbClr val="002060"/>
                </a:solidFill>
                <a:latin typeface="Algerian" panose="04020705040A02060702" pitchFamily="82" charset="0"/>
              </a:rPr>
              <a:t>3.Prepare </a:t>
            </a:r>
            <a:r>
              <a:rPr lang="en-US" b="1" dirty="0">
                <a:solidFill>
                  <a:srgbClr val="002060"/>
                </a:solidFill>
                <a:latin typeface="Algerian" panose="04020705040A02060702" pitchFamily="82" charset="0"/>
              </a:rPr>
              <a:t>the Required Documents</a:t>
            </a:r>
            <a:r>
              <a:rPr lang="en-US" sz="4000" b="1" dirty="0">
                <a:solidFill>
                  <a:srgbClr val="002060"/>
                </a:solidFill>
                <a:latin typeface="Algerian" panose="04020705040A02060702" pitchFamily="82" charset="0"/>
              </a:rPr>
              <a:t/>
            </a:r>
            <a:br>
              <a:rPr lang="en-US" sz="4000" b="1" dirty="0">
                <a:solidFill>
                  <a:srgbClr val="002060"/>
                </a:solidFill>
                <a:latin typeface="Algerian" panose="04020705040A02060702" pitchFamily="82" charset="0"/>
              </a:rPr>
            </a:br>
            <a:endParaRPr lang="en-US" sz="4000" dirty="0">
              <a:solidFill>
                <a:srgbClr val="002060"/>
              </a:solidFill>
              <a:latin typeface="Algerian" panose="04020705040A02060702" pitchFamily="82" charset="0"/>
            </a:endParaRPr>
          </a:p>
        </p:txBody>
      </p:sp>
      <p:sp>
        <p:nvSpPr>
          <p:cNvPr id="3" name="Content Placeholder 2"/>
          <p:cNvSpPr>
            <a:spLocks noGrp="1"/>
          </p:cNvSpPr>
          <p:nvPr>
            <p:ph idx="1"/>
          </p:nvPr>
        </p:nvSpPr>
        <p:spPr>
          <a:xfrm>
            <a:off x="677334" y="1554480"/>
            <a:ext cx="8596668" cy="4506686"/>
          </a:xfrm>
        </p:spPr>
        <p:txBody>
          <a:bodyPr>
            <a:normAutofit fontScale="85000" lnSpcReduction="10000"/>
          </a:bodyPr>
          <a:lstStyle/>
          <a:p>
            <a:pPr marL="0" indent="0">
              <a:buNone/>
            </a:pPr>
            <a:endParaRPr lang="en-US" sz="2000" b="1" dirty="0"/>
          </a:p>
          <a:p>
            <a:r>
              <a:rPr lang="en-US" sz="2400" dirty="0"/>
              <a:t>Common documents needed include:</a:t>
            </a:r>
          </a:p>
          <a:p>
            <a:r>
              <a:rPr lang="en-US" sz="2400" b="1" dirty="0"/>
              <a:t>Passport</a:t>
            </a:r>
            <a:r>
              <a:rPr lang="en-US" sz="2400" dirty="0"/>
              <a:t>: Valid for at least 6 months after your travel date.</a:t>
            </a:r>
          </a:p>
          <a:p>
            <a:r>
              <a:rPr lang="en-US" sz="2400" b="1" dirty="0"/>
              <a:t>Visa application form</a:t>
            </a:r>
            <a:r>
              <a:rPr lang="en-US" sz="2400" dirty="0"/>
              <a:t>: Fill it out accurately.</a:t>
            </a:r>
          </a:p>
          <a:p>
            <a:r>
              <a:rPr lang="en-US" sz="2400" b="1" dirty="0"/>
              <a:t>Photographs</a:t>
            </a:r>
            <a:r>
              <a:rPr lang="en-US" sz="2400" dirty="0"/>
              <a:t>: Passport-sized, meeting the specific requirements.</a:t>
            </a:r>
          </a:p>
          <a:p>
            <a:r>
              <a:rPr lang="en-US" sz="2400" b="1" dirty="0"/>
              <a:t>Proof of financial support</a:t>
            </a:r>
            <a:r>
              <a:rPr lang="en-US" sz="2400" dirty="0"/>
              <a:t>: Bank statements, sponsorship letters, etc.</a:t>
            </a:r>
          </a:p>
          <a:p>
            <a:r>
              <a:rPr lang="en-US" sz="2400" b="1" dirty="0"/>
              <a:t>Travel itinerary</a:t>
            </a:r>
            <a:r>
              <a:rPr lang="en-US" sz="2400" dirty="0"/>
              <a:t>: Flight tickets, accommodation details.</a:t>
            </a:r>
          </a:p>
          <a:p>
            <a:r>
              <a:rPr lang="en-US" sz="2400" b="1" dirty="0"/>
              <a:t>Invitation letter</a:t>
            </a:r>
            <a:r>
              <a:rPr lang="en-US" sz="2400" dirty="0"/>
              <a:t>: For business, work, or family visits.</a:t>
            </a:r>
          </a:p>
          <a:p>
            <a:r>
              <a:rPr lang="en-US" sz="2400" b="1" dirty="0"/>
              <a:t>Health insurance</a:t>
            </a:r>
            <a:r>
              <a:rPr lang="en-US" sz="2400" dirty="0"/>
              <a:t>: In some countries, you may need to show proof of health coverage for the duration of your stay</a:t>
            </a:r>
            <a:r>
              <a:rPr lang="en-US" sz="2400" dirty="0" smtClean="0"/>
              <a:t>.</a:t>
            </a:r>
          </a:p>
          <a:p>
            <a:r>
              <a:rPr lang="en-US" sz="2400" b="1" dirty="0"/>
              <a:t>Visa fee payment</a:t>
            </a:r>
            <a:r>
              <a:rPr lang="en-US" sz="2400" dirty="0"/>
              <a:t>: Be prepared to pay any necessary fees.</a:t>
            </a:r>
          </a:p>
          <a:p>
            <a:pPr marL="0" indent="0">
              <a:buNone/>
            </a:pPr>
            <a:endParaRPr lang="en-US" sz="2400" b="1" dirty="0"/>
          </a:p>
          <a:p>
            <a:endParaRPr lang="en-US" sz="2000" dirty="0"/>
          </a:p>
        </p:txBody>
      </p:sp>
    </p:spTree>
    <p:extLst>
      <p:ext uri="{BB962C8B-B14F-4D97-AF65-F5344CB8AC3E}">
        <p14:creationId xmlns:p14="http://schemas.microsoft.com/office/powerpoint/2010/main" val="2611326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27462"/>
            <a:ext cx="8596668" cy="1002937"/>
          </a:xfrm>
        </p:spPr>
        <p:txBody>
          <a:bodyPr>
            <a:normAutofit/>
          </a:bodyPr>
          <a:lstStyle/>
          <a:p>
            <a:r>
              <a:rPr lang="en-US" sz="4800" b="1" dirty="0" smtClean="0">
                <a:solidFill>
                  <a:srgbClr val="002060"/>
                </a:solidFill>
                <a:latin typeface="Algerian" panose="04020705040A02060702" pitchFamily="82" charset="0"/>
              </a:rPr>
              <a:t>4.Submit </a:t>
            </a:r>
            <a:r>
              <a:rPr lang="en-US" sz="4800" b="1" dirty="0">
                <a:solidFill>
                  <a:srgbClr val="002060"/>
                </a:solidFill>
                <a:latin typeface="Algerian" panose="04020705040A02060702" pitchFamily="82" charset="0"/>
              </a:rPr>
              <a:t>the Application</a:t>
            </a:r>
            <a:endParaRPr lang="en-US" sz="4800" b="1" dirty="0">
              <a:solidFill>
                <a:srgbClr val="002060"/>
              </a:solidFill>
              <a:latin typeface="Algerian" panose="04020705040A02060702"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 </a:t>
            </a:r>
            <a:r>
              <a:rPr lang="en-US" sz="2400" dirty="0" smtClean="0"/>
              <a:t>Online application : </a:t>
            </a:r>
            <a:r>
              <a:rPr lang="en-US" sz="2400" dirty="0"/>
              <a:t>Many countries offer online visa applications where you can submit your form and documents digitally.  </a:t>
            </a:r>
            <a:endParaRPr lang="en-US" sz="2400" dirty="0" smtClean="0"/>
          </a:p>
          <a:p>
            <a:pPr>
              <a:buFont typeface="Wingdings" panose="05000000000000000000" pitchFamily="2" charset="2"/>
              <a:buChar char="q"/>
            </a:pPr>
            <a:r>
              <a:rPr lang="en-US" sz="2400" dirty="0" smtClean="0"/>
              <a:t>In-person submission</a:t>
            </a:r>
            <a:r>
              <a:rPr lang="en-US" sz="2400" dirty="0"/>
              <a:t> </a:t>
            </a:r>
            <a:r>
              <a:rPr lang="en-US" sz="2400" dirty="0" smtClean="0"/>
              <a:t>: </a:t>
            </a:r>
            <a:r>
              <a:rPr lang="en-US" sz="2400" dirty="0"/>
              <a:t>If required, schedule an appointment at the nearest embassy or consulate. </a:t>
            </a:r>
            <a:endParaRPr lang="en-US" sz="2400" dirty="0" smtClean="0"/>
          </a:p>
          <a:p>
            <a:pPr>
              <a:buFont typeface="Wingdings" panose="05000000000000000000" pitchFamily="2" charset="2"/>
              <a:buChar char="q"/>
            </a:pPr>
            <a:r>
              <a:rPr lang="en-US" sz="2400" dirty="0" smtClean="0"/>
              <a:t>Visa </a:t>
            </a:r>
            <a:r>
              <a:rPr lang="en-US" sz="2400" dirty="0"/>
              <a:t>application </a:t>
            </a:r>
            <a:r>
              <a:rPr lang="en-US" sz="2400" dirty="0" smtClean="0"/>
              <a:t>center: </a:t>
            </a:r>
            <a:r>
              <a:rPr lang="en-US" sz="2400" dirty="0"/>
              <a:t>Some countries use third-party service centers where you can submit documents.</a:t>
            </a:r>
            <a:endParaRPr lang="en-US" sz="2400" dirty="0"/>
          </a:p>
        </p:txBody>
      </p:sp>
    </p:spTree>
    <p:extLst>
      <p:ext uri="{BB962C8B-B14F-4D97-AF65-F5344CB8AC3E}">
        <p14:creationId xmlns:p14="http://schemas.microsoft.com/office/powerpoint/2010/main" val="2588227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solidFill>
                  <a:srgbClr val="002060"/>
                </a:solidFill>
                <a:latin typeface="Algerian" panose="04020705040A02060702" pitchFamily="82" charset="0"/>
              </a:rPr>
              <a:t>5.Attend </a:t>
            </a:r>
            <a:r>
              <a:rPr lang="en-US" sz="4400" b="1" dirty="0">
                <a:solidFill>
                  <a:srgbClr val="002060"/>
                </a:solidFill>
                <a:latin typeface="Algerian" panose="04020705040A02060702" pitchFamily="82" charset="0"/>
              </a:rPr>
              <a:t>an </a:t>
            </a:r>
            <a:r>
              <a:rPr lang="en-US" sz="4400" b="1" dirty="0" smtClean="0">
                <a:solidFill>
                  <a:srgbClr val="002060"/>
                </a:solidFill>
                <a:latin typeface="Algerian" panose="04020705040A02060702" pitchFamily="82" charset="0"/>
              </a:rPr>
              <a:t>Interview</a:t>
            </a:r>
            <a:br>
              <a:rPr lang="en-US" sz="4400" b="1" dirty="0" smtClean="0">
                <a:solidFill>
                  <a:srgbClr val="002060"/>
                </a:solidFill>
                <a:latin typeface="Algerian" panose="04020705040A02060702" pitchFamily="82" charset="0"/>
              </a:rPr>
            </a:br>
            <a:r>
              <a:rPr lang="en-US" sz="4400" b="1" dirty="0" smtClean="0">
                <a:solidFill>
                  <a:srgbClr val="002060"/>
                </a:solidFill>
                <a:latin typeface="Algerian" panose="04020705040A02060702" pitchFamily="82" charset="0"/>
              </a:rPr>
              <a:t>(If </a:t>
            </a:r>
            <a:r>
              <a:rPr lang="en-US" sz="4400" b="1" dirty="0">
                <a:solidFill>
                  <a:srgbClr val="002060"/>
                </a:solidFill>
                <a:latin typeface="Algerian" panose="04020705040A02060702" pitchFamily="82" charset="0"/>
              </a:rPr>
              <a:t>Required</a:t>
            </a:r>
            <a:r>
              <a:rPr lang="en-US" sz="4400" b="1" dirty="0" smtClean="0">
                <a:solidFill>
                  <a:srgbClr val="002060"/>
                </a:solidFill>
                <a:latin typeface="Algerian" panose="04020705040A02060702" pitchFamily="82" charset="0"/>
              </a:rPr>
              <a:t>)</a:t>
            </a:r>
            <a:endParaRPr lang="en-US" sz="4400" b="1" dirty="0">
              <a:solidFill>
                <a:srgbClr val="002060"/>
              </a:solidFill>
              <a:latin typeface="Algerian" panose="04020705040A02060702" pitchFamily="82" charset="0"/>
            </a:endParaRPr>
          </a:p>
        </p:txBody>
      </p:sp>
      <p:sp>
        <p:nvSpPr>
          <p:cNvPr id="3" name="Content Placeholder 2"/>
          <p:cNvSpPr>
            <a:spLocks noGrp="1"/>
          </p:cNvSpPr>
          <p:nvPr>
            <p:ph idx="1"/>
          </p:nvPr>
        </p:nvSpPr>
        <p:spPr>
          <a:xfrm>
            <a:off x="1265162" y="2304281"/>
            <a:ext cx="8596668" cy="3880773"/>
          </a:xfrm>
        </p:spPr>
        <p:txBody>
          <a:bodyPr>
            <a:normAutofit/>
          </a:bodyPr>
          <a:lstStyle/>
          <a:p>
            <a:pPr marL="0" indent="0">
              <a:buNone/>
            </a:pPr>
            <a:r>
              <a:rPr lang="en-US" sz="2400" b="1" dirty="0" smtClean="0"/>
              <a:t>Some </a:t>
            </a:r>
            <a:r>
              <a:rPr lang="en-US" sz="2400" b="1" dirty="0"/>
              <a:t>countries may require a visa interview as part of the process. This is especially common for student or work visas. During the interview, you may need to answer questions about the purpose of your trip and your background.</a:t>
            </a:r>
          </a:p>
        </p:txBody>
      </p:sp>
    </p:spTree>
    <p:extLst>
      <p:ext uri="{BB962C8B-B14F-4D97-AF65-F5344CB8AC3E}">
        <p14:creationId xmlns:p14="http://schemas.microsoft.com/office/powerpoint/2010/main" val="2696558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002060"/>
                </a:solidFill>
                <a:latin typeface="Algerian" panose="04020705040A02060702" pitchFamily="82" charset="0"/>
              </a:rPr>
              <a:t>6.Wait </a:t>
            </a:r>
            <a:r>
              <a:rPr lang="en-US" sz="4800" b="1" dirty="0">
                <a:solidFill>
                  <a:srgbClr val="002060"/>
                </a:solidFill>
                <a:latin typeface="Algerian" panose="04020705040A02060702" pitchFamily="82" charset="0"/>
              </a:rPr>
              <a:t>for Processing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b="1" dirty="0" smtClean="0"/>
              <a:t>Processing </a:t>
            </a:r>
            <a:r>
              <a:rPr lang="en-US" sz="2400" b="1" dirty="0"/>
              <a:t>times vary, and you should check the embassy or consulate’s website for the expected time frame. </a:t>
            </a:r>
            <a:endParaRPr lang="en-US" sz="2400" b="1" dirty="0" smtClean="0"/>
          </a:p>
          <a:p>
            <a:pPr>
              <a:buFont typeface="Wingdings" panose="05000000000000000000" pitchFamily="2" charset="2"/>
              <a:buChar char="Ø"/>
            </a:pPr>
            <a:r>
              <a:rPr lang="en-US" sz="2400" b="1" dirty="0" smtClean="0"/>
              <a:t>Some </a:t>
            </a:r>
            <a:r>
              <a:rPr lang="en-US" sz="2400" b="1" dirty="0"/>
              <a:t>countries offer expedited processing for an additional fee.</a:t>
            </a:r>
          </a:p>
        </p:txBody>
      </p:sp>
    </p:spTree>
    <p:extLst>
      <p:ext uri="{BB962C8B-B14F-4D97-AF65-F5344CB8AC3E}">
        <p14:creationId xmlns:p14="http://schemas.microsoft.com/office/powerpoint/2010/main" val="191891679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332</TotalTime>
  <Words>644</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Algerian</vt:lpstr>
      <vt:lpstr>Arial</vt:lpstr>
      <vt:lpstr>Trebuchet MS</vt:lpstr>
      <vt:lpstr>Wingdings</vt:lpstr>
      <vt:lpstr>Wingdings 3</vt:lpstr>
      <vt:lpstr>Facet</vt:lpstr>
      <vt:lpstr>Steps for how to apply passport and visa</vt:lpstr>
      <vt:lpstr>1. Determine the type of visa you need </vt:lpstr>
      <vt:lpstr>Visa types </vt:lpstr>
      <vt:lpstr>2. Research the Specific Requirements </vt:lpstr>
      <vt:lpstr>PowerPoint Presentation</vt:lpstr>
      <vt:lpstr>3.Prepare the Required Documents </vt:lpstr>
      <vt:lpstr>4.Submit the Application</vt:lpstr>
      <vt:lpstr>5.Attend an Interview (If Required)</vt:lpstr>
      <vt:lpstr>6.Wait for Processing</vt:lpstr>
      <vt:lpstr>7.Receive Your Visa</vt:lpstr>
      <vt:lpstr>8.Prepare for Travel</vt:lpstr>
      <vt:lpstr>9.Entry to the Country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for how to apply passport and visa</dc:title>
  <dc:creator>koti</dc:creator>
  <cp:lastModifiedBy>koti</cp:lastModifiedBy>
  <cp:revision>15</cp:revision>
  <dcterms:created xsi:type="dcterms:W3CDTF">2024-12-13T05:27:31Z</dcterms:created>
  <dcterms:modified xsi:type="dcterms:W3CDTF">2024-12-13T11:13:14Z</dcterms:modified>
</cp:coreProperties>
</file>